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2" r:id="rId5"/>
    <p:sldId id="263" r:id="rId6"/>
    <p:sldId id="264" r:id="rId7"/>
    <p:sldId id="265" r:id="rId8"/>
    <p:sldId id="266" r:id="rId9"/>
    <p:sldId id="257" r:id="rId10"/>
    <p:sldId id="258" r:id="rId11"/>
    <p:sldId id="259"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4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11/10/2016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11/10/2016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Personal Fitness</a:t>
            </a:r>
          </a:p>
        </p:txBody>
      </p:sp>
      <p:sp>
        <p:nvSpPr>
          <p:cNvPr id="3" name="Subtitle 2"/>
          <p:cNvSpPr>
            <a:spLocks noGrp="1"/>
          </p:cNvSpPr>
          <p:nvPr>
            <p:ph type="subTitle" idx="1"/>
          </p:nvPr>
        </p:nvSpPr>
        <p:spPr/>
        <p:txBody>
          <a:bodyPr>
            <a:normAutofit/>
          </a:bodyPr>
          <a:lstStyle/>
          <a:p>
            <a:r>
              <a:rPr lang="en-US" sz="3200" dirty="0"/>
              <a:t>Lesson 7- The Importance of Living a Healthy Lifestyle</a:t>
            </a:r>
          </a:p>
        </p:txBody>
      </p:sp>
      <p:pic>
        <p:nvPicPr>
          <p:cNvPr id="4" name="Picture 3"/>
          <p:cNvPicPr>
            <a:picLocks noChangeAspect="1"/>
          </p:cNvPicPr>
          <p:nvPr/>
        </p:nvPicPr>
        <p:blipFill>
          <a:blip r:embed="rId2"/>
          <a:stretch>
            <a:fillRect/>
          </a:stretch>
        </p:blipFill>
        <p:spPr>
          <a:xfrm>
            <a:off x="0" y="0"/>
            <a:ext cx="3780293" cy="2648964"/>
          </a:xfrm>
          <a:prstGeom prst="rect">
            <a:avLst/>
          </a:prstGeom>
        </p:spPr>
      </p:pic>
      <p:pic>
        <p:nvPicPr>
          <p:cNvPr id="5" name="Picture 4"/>
          <p:cNvPicPr>
            <a:picLocks noChangeAspect="1"/>
          </p:cNvPicPr>
          <p:nvPr/>
        </p:nvPicPr>
        <p:blipFill>
          <a:blip r:embed="rId3"/>
          <a:stretch>
            <a:fillRect/>
          </a:stretch>
        </p:blipFill>
        <p:spPr>
          <a:xfrm>
            <a:off x="9039367" y="0"/>
            <a:ext cx="3152633" cy="3152633"/>
          </a:xfrm>
          <a:prstGeom prst="rect">
            <a:avLst/>
          </a:prstGeom>
        </p:spPr>
      </p:pic>
    </p:spTree>
    <p:extLst>
      <p:ext uri="{BB962C8B-B14F-4D97-AF65-F5344CB8AC3E}">
        <p14:creationId xmlns:p14="http://schemas.microsoft.com/office/powerpoint/2010/main" val="1057011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to do if you hit a plateau while strength training</a:t>
            </a:r>
          </a:p>
        </p:txBody>
      </p:sp>
      <p:sp>
        <p:nvSpPr>
          <p:cNvPr id="3" name="Content Placeholder 2"/>
          <p:cNvSpPr>
            <a:spLocks noGrp="1"/>
          </p:cNvSpPr>
          <p:nvPr>
            <p:ph idx="1"/>
          </p:nvPr>
        </p:nvSpPr>
        <p:spPr>
          <a:xfrm>
            <a:off x="1295401" y="2556931"/>
            <a:ext cx="9601196" cy="3605329"/>
          </a:xfrm>
        </p:spPr>
        <p:txBody>
          <a:bodyPr>
            <a:normAutofit lnSpcReduction="10000"/>
          </a:bodyPr>
          <a:lstStyle/>
          <a:p>
            <a:r>
              <a:rPr lang="en-US" dirty="0"/>
              <a:t>Consider switching things up</a:t>
            </a:r>
          </a:p>
          <a:p>
            <a:r>
              <a:rPr lang="en-US" dirty="0"/>
              <a:t>Modify your sets and reps</a:t>
            </a:r>
          </a:p>
          <a:p>
            <a:r>
              <a:rPr lang="en-US" dirty="0"/>
              <a:t>Change up the tempo of your exercises</a:t>
            </a:r>
          </a:p>
          <a:p>
            <a:r>
              <a:rPr lang="en-US" dirty="0"/>
              <a:t>Experiment with different exercises</a:t>
            </a:r>
          </a:p>
          <a:p>
            <a:r>
              <a:rPr lang="en-US" dirty="0"/>
              <a:t>Experiment with variable resistance (such as bands or chains)</a:t>
            </a:r>
          </a:p>
          <a:p>
            <a:r>
              <a:rPr lang="en-US" dirty="0"/>
              <a:t>Take time off and restart</a:t>
            </a:r>
          </a:p>
          <a:p>
            <a:r>
              <a:rPr lang="en-US" dirty="0"/>
              <a:t>Make sure you are getting enough sleep</a:t>
            </a:r>
          </a:p>
          <a:p>
            <a:endParaRPr lang="en-US" dirty="0"/>
          </a:p>
        </p:txBody>
      </p:sp>
    </p:spTree>
    <p:extLst>
      <p:ext uri="{BB962C8B-B14F-4D97-AF65-F5344CB8AC3E}">
        <p14:creationId xmlns:p14="http://schemas.microsoft.com/office/powerpoint/2010/main" val="181204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to do if you hit a plateau in your weight loss program</a:t>
            </a:r>
          </a:p>
        </p:txBody>
      </p:sp>
      <p:sp>
        <p:nvSpPr>
          <p:cNvPr id="3" name="Content Placeholder 2"/>
          <p:cNvSpPr>
            <a:spLocks noGrp="1"/>
          </p:cNvSpPr>
          <p:nvPr>
            <p:ph idx="1"/>
          </p:nvPr>
        </p:nvSpPr>
        <p:spPr>
          <a:xfrm>
            <a:off x="1295401" y="2556931"/>
            <a:ext cx="9601196" cy="3631833"/>
          </a:xfrm>
        </p:spPr>
        <p:txBody>
          <a:bodyPr>
            <a:normAutofit/>
          </a:bodyPr>
          <a:lstStyle/>
          <a:p>
            <a:r>
              <a:rPr lang="en-US" sz="2800" dirty="0"/>
              <a:t>Reevaluate your caloric needs (could it be that you now need less because you have lost some weight?)</a:t>
            </a:r>
          </a:p>
          <a:p>
            <a:r>
              <a:rPr lang="en-US" sz="2800" dirty="0"/>
              <a:t>Eat more healthy fats</a:t>
            </a:r>
          </a:p>
          <a:p>
            <a:r>
              <a:rPr lang="en-US" sz="2800" dirty="0"/>
              <a:t>Increase the amount of protein you consume</a:t>
            </a:r>
          </a:p>
          <a:p>
            <a:r>
              <a:rPr lang="en-US" sz="2800" dirty="0"/>
              <a:t>Drink more water</a:t>
            </a:r>
          </a:p>
        </p:txBody>
      </p:sp>
    </p:spTree>
    <p:extLst>
      <p:ext uri="{BB962C8B-B14F-4D97-AF65-F5344CB8AC3E}">
        <p14:creationId xmlns:p14="http://schemas.microsoft.com/office/powerpoint/2010/main" val="5611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Proven ways to stick with your fitness plan</a:t>
            </a:r>
          </a:p>
        </p:txBody>
      </p:sp>
      <p:sp>
        <p:nvSpPr>
          <p:cNvPr id="3" name="Content Placeholder 2"/>
          <p:cNvSpPr>
            <a:spLocks noGrp="1"/>
          </p:cNvSpPr>
          <p:nvPr>
            <p:ph idx="1"/>
          </p:nvPr>
        </p:nvSpPr>
        <p:spPr>
          <a:xfrm>
            <a:off x="1295401" y="2556932"/>
            <a:ext cx="9601196" cy="3671590"/>
          </a:xfrm>
        </p:spPr>
        <p:txBody>
          <a:bodyPr>
            <a:normAutofit/>
          </a:bodyPr>
          <a:lstStyle/>
          <a:p>
            <a:r>
              <a:rPr lang="en-US" dirty="0"/>
              <a:t>Set realistic goals</a:t>
            </a:r>
          </a:p>
          <a:p>
            <a:r>
              <a:rPr lang="en-US" dirty="0"/>
              <a:t>Take baby steps and celebrate even the smallest gains</a:t>
            </a:r>
          </a:p>
          <a:p>
            <a:r>
              <a:rPr lang="en-US" dirty="0"/>
              <a:t>Look at your fitness plan as a never ending life experiment that will be changed and altered many times</a:t>
            </a:r>
          </a:p>
          <a:p>
            <a:r>
              <a:rPr lang="en-US" dirty="0"/>
              <a:t>Don’t allow yourself to get bored- mix it up by challenging yourself</a:t>
            </a:r>
          </a:p>
          <a:p>
            <a:r>
              <a:rPr lang="en-US" dirty="0"/>
              <a:t>Make exercise social</a:t>
            </a:r>
          </a:p>
          <a:p>
            <a:r>
              <a:rPr lang="en-US" dirty="0"/>
              <a:t>Track your progress</a:t>
            </a:r>
          </a:p>
        </p:txBody>
      </p:sp>
    </p:spTree>
    <p:extLst>
      <p:ext uri="{BB962C8B-B14F-4D97-AF65-F5344CB8AC3E}">
        <p14:creationId xmlns:p14="http://schemas.microsoft.com/office/powerpoint/2010/main" val="106038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 last, but not least, make fitness personal</a:t>
            </a:r>
          </a:p>
        </p:txBody>
      </p:sp>
      <p:sp>
        <p:nvSpPr>
          <p:cNvPr id="3" name="Content Placeholder 2"/>
          <p:cNvSpPr>
            <a:spLocks noGrp="1"/>
          </p:cNvSpPr>
          <p:nvPr>
            <p:ph idx="1"/>
          </p:nvPr>
        </p:nvSpPr>
        <p:spPr/>
        <p:txBody>
          <a:bodyPr>
            <a:normAutofit/>
          </a:bodyPr>
          <a:lstStyle/>
          <a:p>
            <a:r>
              <a:rPr lang="en-US" sz="2800" dirty="0"/>
              <a:t>What are </a:t>
            </a:r>
            <a:r>
              <a:rPr lang="en-US" sz="2800" b="1" dirty="0"/>
              <a:t>you</a:t>
            </a:r>
            <a:r>
              <a:rPr lang="en-US" sz="2800" dirty="0"/>
              <a:t> trying to achieve?</a:t>
            </a:r>
          </a:p>
          <a:p>
            <a:r>
              <a:rPr lang="en-US" sz="2800" dirty="0"/>
              <a:t>What do </a:t>
            </a:r>
            <a:r>
              <a:rPr lang="en-US" sz="2800" b="1" dirty="0"/>
              <a:t>you</a:t>
            </a:r>
            <a:r>
              <a:rPr lang="en-US" sz="2800" dirty="0"/>
              <a:t> want to get out of being physically active?</a:t>
            </a:r>
          </a:p>
          <a:p>
            <a:r>
              <a:rPr lang="en-US" sz="2800" dirty="0"/>
              <a:t>What motivates </a:t>
            </a:r>
            <a:r>
              <a:rPr lang="en-US" sz="2800" b="1" dirty="0"/>
              <a:t>you</a:t>
            </a:r>
            <a:r>
              <a:rPr lang="en-US" sz="2800" dirty="0"/>
              <a:t>?</a:t>
            </a:r>
          </a:p>
          <a:p>
            <a:r>
              <a:rPr lang="en-US" sz="2800" dirty="0"/>
              <a:t>What makes </a:t>
            </a:r>
            <a:r>
              <a:rPr lang="en-US" sz="2800" b="1" dirty="0"/>
              <a:t>you </a:t>
            </a:r>
            <a:r>
              <a:rPr lang="en-US" sz="2800" dirty="0"/>
              <a:t>feel good about yourself?</a:t>
            </a:r>
          </a:p>
          <a:p>
            <a:pPr marL="0" indent="0">
              <a:buNone/>
            </a:pPr>
            <a:endParaRPr lang="en-US" dirty="0"/>
          </a:p>
        </p:txBody>
      </p:sp>
    </p:spTree>
    <p:extLst>
      <p:ext uri="{BB962C8B-B14F-4D97-AF65-F5344CB8AC3E}">
        <p14:creationId xmlns:p14="http://schemas.microsoft.com/office/powerpoint/2010/main" val="1764565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2" name="Picture 11"/>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 name="Picture 14"/>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9" name="Picture 18"/>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 name="Picture 20"/>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3" name="Straight Connector 2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7"/>
          <a:stretch>
            <a:fillRect/>
          </a:stretch>
        </p:blipFill>
        <p:spPr>
          <a:xfrm>
            <a:off x="7627880" y="1380792"/>
            <a:ext cx="2780558" cy="2551161"/>
          </a:xfrm>
          <a:prstGeom prst="rect">
            <a:avLst/>
          </a:prstGeom>
        </p:spPr>
      </p:pic>
      <p:pic>
        <p:nvPicPr>
          <p:cNvPr id="7" name="Picture 6"/>
          <p:cNvPicPr>
            <a:picLocks noChangeAspect="1"/>
          </p:cNvPicPr>
          <p:nvPr/>
        </p:nvPicPr>
        <p:blipFill>
          <a:blip r:embed="rId8"/>
          <a:stretch>
            <a:fillRect/>
          </a:stretch>
        </p:blipFill>
        <p:spPr>
          <a:xfrm>
            <a:off x="1776503" y="1279820"/>
            <a:ext cx="2764822" cy="2753106"/>
          </a:xfrm>
          <a:prstGeom prst="rect">
            <a:avLst/>
          </a:prstGeom>
        </p:spPr>
      </p:pic>
      <p:pic>
        <p:nvPicPr>
          <p:cNvPr id="6" name="Picture 5"/>
          <p:cNvPicPr>
            <a:picLocks noChangeAspect="1"/>
          </p:cNvPicPr>
          <p:nvPr/>
        </p:nvPicPr>
        <p:blipFill>
          <a:blip r:embed="rId9"/>
          <a:stretch>
            <a:fillRect/>
          </a:stretch>
        </p:blipFill>
        <p:spPr>
          <a:xfrm>
            <a:off x="4675666" y="1765125"/>
            <a:ext cx="2807083" cy="1782497"/>
          </a:xfrm>
          <a:prstGeom prst="rect">
            <a:avLst/>
          </a:prstGeom>
        </p:spPr>
      </p:pic>
      <p:sp>
        <p:nvSpPr>
          <p:cNvPr id="5" name="Title 4"/>
          <p:cNvSpPr>
            <a:spLocks noGrp="1"/>
          </p:cNvSpPr>
          <p:nvPr>
            <p:ph type="title"/>
          </p:nvPr>
        </p:nvSpPr>
        <p:spPr>
          <a:xfrm>
            <a:off x="1084368" y="4749523"/>
            <a:ext cx="9989677" cy="1054745"/>
          </a:xfrm>
        </p:spPr>
        <p:txBody>
          <a:bodyPr vert="horz" lIns="91440" tIns="45720" rIns="91440" bIns="45720" rtlCol="0" anchor="b">
            <a:normAutofit fontScale="90000"/>
          </a:bodyPr>
          <a:lstStyle/>
          <a:p>
            <a:pPr marL="285750" indent="-285750">
              <a:lnSpc>
                <a:spcPct val="80000"/>
              </a:lnSpc>
              <a:spcAft>
                <a:spcPts val="600"/>
              </a:spcAft>
            </a:pPr>
            <a:r>
              <a:rPr lang="en-US" sz="3100" b="1" i="1" dirty="0"/>
              <a:t>FITNESS IS NOT ONE SIZE FITS ALL.  DECIDE WHAT WORKS FOR YOU AND MAKE IT A PART OF YOUR DAILY LIFE.</a:t>
            </a:r>
            <a:br>
              <a:rPr lang="en-US" sz="2600" dirty="0"/>
            </a:br>
            <a:endParaRPr lang="en-US" sz="2600" dirty="0"/>
          </a:p>
        </p:txBody>
      </p:sp>
    </p:spTree>
    <p:extLst>
      <p:ext uri="{BB962C8B-B14F-4D97-AF65-F5344CB8AC3E}">
        <p14:creationId xmlns:p14="http://schemas.microsoft.com/office/powerpoint/2010/main" val="304812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stretch/>
          </a:blipFill>
          <a:ln>
            <a:noFill/>
          </a:ln>
          <a:effectLst/>
        </p:spPr>
      </p:sp>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8" name="Picture 7"/>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1" name="Picture 10"/>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659376"/>
          </a:xfrm>
          <a:prstGeom prst="rect">
            <a:avLst/>
          </a:prstGeom>
          <a:solidFill>
            <a:schemeClr val="bg2"/>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1254051"/>
            <a:ext cx="2508652" cy="2094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a:stretch>
            <a:fillRect/>
          </a:stretch>
        </p:blipFill>
        <p:spPr>
          <a:xfrm>
            <a:off x="1640822" y="1406769"/>
            <a:ext cx="1707227" cy="1747063"/>
          </a:xfrm>
          <a:prstGeom prst="rect">
            <a:avLst/>
          </a:prstGeom>
        </p:spPr>
      </p:pic>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024" y="2917369"/>
            <a:ext cx="1996749" cy="267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8"/>
          <a:stretch>
            <a:fillRect/>
          </a:stretch>
        </p:blipFill>
        <p:spPr>
          <a:xfrm>
            <a:off x="4203584" y="3086101"/>
            <a:ext cx="1424353" cy="2373922"/>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147" y="1254050"/>
            <a:ext cx="2021427" cy="1511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3509434"/>
            <a:ext cx="2508652" cy="20866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553770" y="1041401"/>
            <a:ext cx="4538526" cy="2345264"/>
          </a:xfrm>
        </p:spPr>
        <p:txBody>
          <a:bodyPr vert="horz" lIns="91440" tIns="45720" rIns="91440" bIns="45720" rtlCol="0" anchor="b">
            <a:normAutofit/>
          </a:bodyPr>
          <a:lstStyle/>
          <a:p>
            <a:pPr>
              <a:lnSpc>
                <a:spcPct val="80000"/>
              </a:lnSpc>
            </a:pPr>
            <a:r>
              <a:rPr lang="en-US" sz="3400" dirty="0"/>
              <a:t>We have all been told it’s good to be physically fit, but here are the real benefits associated with being active.</a:t>
            </a:r>
          </a:p>
        </p:txBody>
      </p:sp>
      <p:pic>
        <p:nvPicPr>
          <p:cNvPr id="25" name="Picture 24"/>
          <p:cNvPicPr>
            <a:picLocks noChangeAspect="1"/>
          </p:cNvPicPr>
          <p:nvPr/>
        </p:nvPicPr>
        <p:blipFill>
          <a:blip r:embed="rId9"/>
          <a:stretch>
            <a:fillRect/>
          </a:stretch>
        </p:blipFill>
        <p:spPr>
          <a:xfrm>
            <a:off x="7681735" y="3655421"/>
            <a:ext cx="2388604" cy="2388604"/>
          </a:xfrm>
          <a:prstGeom prst="rect">
            <a:avLst/>
          </a:prstGeom>
        </p:spPr>
      </p:pic>
    </p:spTree>
    <p:extLst>
      <p:ext uri="{BB962C8B-B14F-4D97-AF65-F5344CB8AC3E}">
        <p14:creationId xmlns:p14="http://schemas.microsoft.com/office/powerpoint/2010/main" val="138896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Metabolic Health</a:t>
            </a:r>
          </a:p>
        </p:txBody>
      </p:sp>
      <p:sp>
        <p:nvSpPr>
          <p:cNvPr id="3" name="Content Placeholder 2"/>
          <p:cNvSpPr>
            <a:spLocks noGrp="1"/>
          </p:cNvSpPr>
          <p:nvPr>
            <p:ph idx="1"/>
          </p:nvPr>
        </p:nvSpPr>
        <p:spPr/>
        <p:txBody>
          <a:bodyPr>
            <a:normAutofit/>
          </a:bodyPr>
          <a:lstStyle/>
          <a:p>
            <a:r>
              <a:rPr lang="en-US" sz="2800" dirty="0"/>
              <a:t>People who are physically fit tend to suffer less from metabolic issues like Type 2 diabetes and metabolic syndrome.  If a person has metabolic syndrome, she has some or all of these problems; high blood sugar, high blood pressure, high triglycerides, excess belly fat and low high-density lipoprotein ("good" cholesterol). The more exercise a person does regularly, the less chance she has of developing these health problems.</a:t>
            </a:r>
          </a:p>
        </p:txBody>
      </p:sp>
    </p:spTree>
    <p:extLst>
      <p:ext uri="{BB962C8B-B14F-4D97-AF65-F5344CB8AC3E}">
        <p14:creationId xmlns:p14="http://schemas.microsoft.com/office/powerpoint/2010/main" val="342283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Cancer Risk</a:t>
            </a:r>
          </a:p>
        </p:txBody>
      </p:sp>
      <p:sp>
        <p:nvSpPr>
          <p:cNvPr id="3" name="Content Placeholder 2"/>
          <p:cNvSpPr>
            <a:spLocks noGrp="1"/>
          </p:cNvSpPr>
          <p:nvPr>
            <p:ph idx="1"/>
          </p:nvPr>
        </p:nvSpPr>
        <p:spPr/>
        <p:txBody>
          <a:bodyPr>
            <a:normAutofit/>
          </a:bodyPr>
          <a:lstStyle/>
          <a:p>
            <a:r>
              <a:rPr lang="en-US" sz="2800" dirty="0"/>
              <a:t>The Harvard School of Public Health says that fit people potentially have a lower risk of developing certain cancers. These include colon cancer in both men and women and breast cancer in women, and research indicates that endometrial cancer in women and lung cancer in both sexes may possibly also be positively influenced by staying fit.</a:t>
            </a:r>
          </a:p>
        </p:txBody>
      </p:sp>
    </p:spTree>
    <p:extLst>
      <p:ext uri="{BB962C8B-B14F-4D97-AF65-F5344CB8AC3E}">
        <p14:creationId xmlns:p14="http://schemas.microsoft.com/office/powerpoint/2010/main" val="316081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Bone Strength</a:t>
            </a:r>
          </a:p>
        </p:txBody>
      </p:sp>
      <p:sp>
        <p:nvSpPr>
          <p:cNvPr id="3" name="Content Placeholder 2"/>
          <p:cNvSpPr>
            <a:spLocks noGrp="1"/>
          </p:cNvSpPr>
          <p:nvPr>
            <p:ph idx="1"/>
          </p:nvPr>
        </p:nvSpPr>
        <p:spPr>
          <a:xfrm>
            <a:off x="1007165" y="2556932"/>
            <a:ext cx="9889432" cy="3318936"/>
          </a:xfrm>
        </p:spPr>
        <p:txBody>
          <a:bodyPr>
            <a:noAutofit/>
          </a:bodyPr>
          <a:lstStyle/>
          <a:p>
            <a:r>
              <a:rPr lang="en-US" sz="2800" dirty="0"/>
              <a:t>Osteoporosis is a condition where bones become more fragile and fractures are more likely.  This is associated with aging, but the Harvard School of Public Health says that staying fit helps lower the risk of this happening. Examples of useful activities include brisk walks, dancing and weight training.  These are weight-bearing exercises that force the muscle to pull on the bone, thereby influencing the bones to become stronger to handle the stress.  Keeping bones strong also helps reduce the risk of fractures.</a:t>
            </a:r>
          </a:p>
        </p:txBody>
      </p:sp>
    </p:spTree>
    <p:extLst>
      <p:ext uri="{BB962C8B-B14F-4D97-AF65-F5344CB8AC3E}">
        <p14:creationId xmlns:p14="http://schemas.microsoft.com/office/powerpoint/2010/main" val="396696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Mental Health</a:t>
            </a:r>
          </a:p>
        </p:txBody>
      </p:sp>
      <p:sp>
        <p:nvSpPr>
          <p:cNvPr id="3" name="Content Placeholder 2"/>
          <p:cNvSpPr>
            <a:spLocks noGrp="1"/>
          </p:cNvSpPr>
          <p:nvPr>
            <p:ph idx="1"/>
          </p:nvPr>
        </p:nvSpPr>
        <p:spPr/>
        <p:txBody>
          <a:bodyPr>
            <a:normAutofit/>
          </a:bodyPr>
          <a:lstStyle/>
          <a:p>
            <a:r>
              <a:rPr lang="en-US" sz="2800" dirty="0"/>
              <a:t>Keeping physically fit does not just influence the physical body.  The Harvard School of Public Health says regular exercise boosts mood and can potentially help reduce depression.  People who are fit may also have less trouble sleeping, and if you stay fit as you age, you can also potentially help prevent a decline in cognitive abilities.</a:t>
            </a:r>
          </a:p>
        </p:txBody>
      </p:sp>
    </p:spTree>
    <p:extLst>
      <p:ext uri="{BB962C8B-B14F-4D97-AF65-F5344CB8AC3E}">
        <p14:creationId xmlns:p14="http://schemas.microsoft.com/office/powerpoint/2010/main" val="422934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Longevity</a:t>
            </a:r>
          </a:p>
        </p:txBody>
      </p:sp>
      <p:sp>
        <p:nvSpPr>
          <p:cNvPr id="3" name="Content Placeholder 2"/>
          <p:cNvSpPr>
            <a:spLocks noGrp="1"/>
          </p:cNvSpPr>
          <p:nvPr>
            <p:ph idx="1"/>
          </p:nvPr>
        </p:nvSpPr>
        <p:spPr/>
        <p:txBody>
          <a:bodyPr>
            <a:normAutofit/>
          </a:bodyPr>
          <a:lstStyle/>
          <a:p>
            <a:r>
              <a:rPr lang="en-US" sz="2800" dirty="0"/>
              <a:t>The CDC says that keeping fit is one of the most important things you can do to increase your longevity.  People who are active for about 7 hours a week, the CDC says, have about 40 percent less chance of dying early than those who are more sedentary.  In addition, fit older people are generally less likely to suffer falls or have issues affecting everyday movement and activities than those who are less fit.</a:t>
            </a:r>
          </a:p>
        </p:txBody>
      </p:sp>
    </p:spTree>
    <p:extLst>
      <p:ext uri="{BB962C8B-B14F-4D97-AF65-F5344CB8AC3E}">
        <p14:creationId xmlns:p14="http://schemas.microsoft.com/office/powerpoint/2010/main" val="108073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Major boost in self-confidence and self-esteem</a:t>
            </a:r>
          </a:p>
        </p:txBody>
      </p:sp>
      <p:sp>
        <p:nvSpPr>
          <p:cNvPr id="3" name="Content Placeholder 2"/>
          <p:cNvSpPr>
            <a:spLocks noGrp="1"/>
          </p:cNvSpPr>
          <p:nvPr>
            <p:ph idx="1"/>
          </p:nvPr>
        </p:nvSpPr>
        <p:spPr/>
        <p:txBody>
          <a:bodyPr>
            <a:normAutofit/>
          </a:bodyPr>
          <a:lstStyle/>
          <a:p>
            <a:r>
              <a:rPr lang="en-US" sz="3200" dirty="0"/>
              <a:t>Look good, feel good.  People who are fit tend to feel good about themselves.  They are proud of their hard work and are more likely to take healthy risks in life and put themselves out there.  </a:t>
            </a:r>
          </a:p>
        </p:txBody>
      </p:sp>
    </p:spTree>
    <p:extLst>
      <p:ext uri="{BB962C8B-B14F-4D97-AF65-F5344CB8AC3E}">
        <p14:creationId xmlns:p14="http://schemas.microsoft.com/office/powerpoint/2010/main" val="415646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to </a:t>
            </a:r>
            <a:r>
              <a:rPr lang="en-US" b="1" dirty="0"/>
              <a:t>plateau</a:t>
            </a:r>
            <a:r>
              <a:rPr lang="en-US" dirty="0"/>
              <a:t> in training?</a:t>
            </a:r>
          </a:p>
        </p:txBody>
      </p:sp>
      <p:sp>
        <p:nvSpPr>
          <p:cNvPr id="3" name="Content Placeholder 2"/>
          <p:cNvSpPr>
            <a:spLocks noGrp="1"/>
          </p:cNvSpPr>
          <p:nvPr>
            <p:ph idx="1"/>
          </p:nvPr>
        </p:nvSpPr>
        <p:spPr/>
        <p:txBody>
          <a:bodyPr>
            <a:normAutofit/>
          </a:bodyPr>
          <a:lstStyle/>
          <a:p>
            <a:r>
              <a:rPr lang="en-US" sz="3200" dirty="0"/>
              <a:t>When applied to an exercise program, the term “plateau” refers to</a:t>
            </a:r>
            <a:r>
              <a:rPr lang="en-US" sz="3200" b="1" i="1" dirty="0">
                <a:solidFill>
                  <a:srgbClr val="000000"/>
                </a:solidFill>
              </a:rPr>
              <a:t> a period of time in which your body no longer responds to your fitness or diet routine</a:t>
            </a:r>
            <a:r>
              <a:rPr lang="en-US" sz="3200" dirty="0">
                <a:solidFill>
                  <a:srgbClr val="000000"/>
                </a:solidFill>
              </a:rPr>
              <a:t>. </a:t>
            </a:r>
            <a:r>
              <a:rPr lang="en-US" sz="3200" dirty="0"/>
              <a:t>This can manifest itself in both strength and cardiovascular training, as well is in weight loss.</a:t>
            </a:r>
          </a:p>
        </p:txBody>
      </p:sp>
    </p:spTree>
    <p:extLst>
      <p:ext uri="{BB962C8B-B14F-4D97-AF65-F5344CB8AC3E}">
        <p14:creationId xmlns:p14="http://schemas.microsoft.com/office/powerpoint/2010/main" val="38030887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2724</TotalTime>
  <Words>738</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Personal Fitness</vt:lpstr>
      <vt:lpstr>We have all been told it’s good to be physically fit, but here are the real benefits associated with being active.</vt:lpstr>
      <vt:lpstr>Metabolic Health</vt:lpstr>
      <vt:lpstr>Cancer Risk</vt:lpstr>
      <vt:lpstr>Bone Strength</vt:lpstr>
      <vt:lpstr>Mental Health</vt:lpstr>
      <vt:lpstr>Longevity</vt:lpstr>
      <vt:lpstr>Major boost in self-confidence and self-esteem</vt:lpstr>
      <vt:lpstr>What does it mean to plateau in training?</vt:lpstr>
      <vt:lpstr>What to do if you hit a plateau while strength training</vt:lpstr>
      <vt:lpstr>What to do if you hit a plateau in your weight loss program</vt:lpstr>
      <vt:lpstr>Proven ways to stick with your fitness plan</vt:lpstr>
      <vt:lpstr>And last, but not least, make fitness personal</vt:lpstr>
      <vt:lpstr>FITNESS IS NOT ONE SIZE FITS ALL.  DECIDE WHAT WORKS FOR YOU AND MAKE IT A PART OF YOUR DAILY LIFE.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Fitness</dc:title>
  <dc:creator>PULLAR, MAXINE</dc:creator>
  <cp:lastModifiedBy>HELSEL, BRADLEY</cp:lastModifiedBy>
  <cp:revision>12</cp:revision>
  <dcterms:created xsi:type="dcterms:W3CDTF">2016-10-21T18:41:47Z</dcterms:created>
  <dcterms:modified xsi:type="dcterms:W3CDTF">2016-11-11T03:52:26Z</dcterms:modified>
</cp:coreProperties>
</file>